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7" r:id="rId3"/>
    <p:sldId id="329" r:id="rId4"/>
    <p:sldId id="330" r:id="rId5"/>
    <p:sldId id="331" r:id="rId6"/>
    <p:sldId id="324" r:id="rId7"/>
    <p:sldId id="257" r:id="rId8"/>
    <p:sldId id="326" r:id="rId9"/>
    <p:sldId id="325" r:id="rId10"/>
    <p:sldId id="333" r:id="rId11"/>
    <p:sldId id="334" r:id="rId12"/>
    <p:sldId id="335" r:id="rId13"/>
    <p:sldId id="337" r:id="rId14"/>
    <p:sldId id="338" r:id="rId15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>
      <p:cViewPr>
        <p:scale>
          <a:sx n="100" d="100"/>
          <a:sy n="100" d="100"/>
        </p:scale>
        <p:origin x="-1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9C5FCA-CE5A-4AE5-928D-81B030F7EC9C}" type="datetimeFigureOut">
              <a:rPr lang="nl-BE"/>
              <a:pPr>
                <a:defRPr/>
              </a:pPr>
              <a:t>21/11/2012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FEB8D6-F718-4D48-A4A8-C32C32B69B9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86DCB4-76A5-4233-84A3-FF533F3B88C7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US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66F756-B6F8-488A-9253-86C14FAAB6A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40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xfrm>
            <a:off x="889000" y="4714875"/>
            <a:ext cx="4891088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smtClean="0">
                <a:latin typeface="Univers"/>
              </a:rPr>
              <a:t>14. Checklist including exposure definitions for the RF and corresponding scores</a:t>
            </a:r>
          </a:p>
          <a:p>
            <a:endParaRPr lang="nl-NL" smtClean="0">
              <a:latin typeface="Univers"/>
            </a:endParaRPr>
          </a:p>
          <a:p>
            <a:r>
              <a:rPr lang="nl-NL" smtClean="0">
                <a:latin typeface="Univers"/>
              </a:rPr>
              <a:t>voorbeeld</a:t>
            </a:r>
            <a:r>
              <a:rPr lang="nl-NL" smtClean="0"/>
              <a:t>…………………………</a:t>
            </a:r>
            <a:r>
              <a:rPr lang="nl-NL" smtClean="0">
                <a:latin typeface="Univers"/>
              </a:rPr>
              <a:t>(worker lifts &gt;25 kg more than once a day</a:t>
            </a:r>
            <a:r>
              <a:rPr lang="nl-NL" smtClean="0"/>
              <a:t>……………</a:t>
            </a:r>
            <a:r>
              <a:rPr lang="nl-NL" smtClean="0">
                <a:latin typeface="Univers"/>
              </a:rPr>
              <a:t>scores for other RF 5 and 3 resp.; total score corresponding to the exposure profile of this particular worker is 12)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40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 bwMode="auto">
          <a:xfrm>
            <a:off x="889000" y="4714875"/>
            <a:ext cx="4891088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smtClean="0">
                <a:latin typeface="Univers"/>
              </a:rPr>
              <a:t>15. From a table the probability of work-relatedness of the LBP belonging  to this exposure score can be read of:</a:t>
            </a:r>
          </a:p>
          <a:p>
            <a:r>
              <a:rPr lang="nl-NL" smtClean="0"/>
              <a:t>……………………</a:t>
            </a:r>
            <a:endParaRPr lang="nl-NL" smtClean="0">
              <a:latin typeface="Univers"/>
            </a:endParaRPr>
          </a:p>
          <a:p>
            <a:r>
              <a:rPr lang="nl-NL" smtClean="0">
                <a:latin typeface="Univers"/>
              </a:rPr>
              <a:t>(vervolg voorbeeld: age &lt;=35 yr, 55%)</a:t>
            </a:r>
          </a:p>
          <a:p>
            <a:endParaRPr lang="nl-NL" smtClean="0">
              <a:latin typeface="Univers"/>
            </a:endParaRPr>
          </a:p>
          <a:p>
            <a:r>
              <a:rPr lang="nl-NL" smtClean="0">
                <a:latin typeface="Univers"/>
              </a:rPr>
              <a:t>(age categories, because apriori probability increases with age</a:t>
            </a:r>
            <a:r>
              <a:rPr lang="nl-NL" smtClean="0"/>
              <a:t>……………………</a:t>
            </a:r>
            <a:r>
              <a:rPr lang="nl-NL" smtClean="0">
                <a:latin typeface="Univers"/>
              </a:rPr>
              <a:t>. 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C31B-0473-4BFB-A3CE-985F28DE67DA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A77B-4220-4448-8F35-15B58C97705C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AD427-0F2F-4D3E-B95B-7E3A83C432FB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5BDB-8238-4D9F-A88F-C19ADAF1F405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9E58C-3456-4B53-B414-64F7C1F3EF82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219A-ADF3-4E2D-A902-F075CB494ED5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45A6-E595-4E60-BA02-68E3083BBABF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18D7C-F203-4D9C-92F9-3232A1E2E1E9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462BA-DA62-4129-BA9D-C652F4FBDBF1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DF218-CD98-47E1-B0B0-8772D11C33B7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24D9-5963-4AFF-8536-DE61C1B9DB1F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3671-FAFD-43F4-8B18-1ADEFF79A410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7FC265-FB7B-40DE-9C87-F161F04F9822}" type="datetimeFigureOut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Afbeelding 6" descr="C:\Documents and Settings\Rita\Local Settings\Temporary Internet Files\Content.Word\LOGO Emutom 5333 x 3000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908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jpeg"/><Relationship Id="rId4" Type="http://schemas.openxmlformats.org/officeDocument/2006/relationships/oleObject" Target="../embeddings/Microsoft_Office_Word_97_-_2003_document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backpaineurope.org/web/files/WG3_Guidelines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5.jpeg"/><Relationship Id="rId2" Type="http://schemas.openxmlformats.org/officeDocument/2006/relationships/hyperlink" Target="http://www.thespinejournalonline.com/" TargetMode="Externa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hyperlink" Target="http://www.sciencedirect.com/science/journal/01698141" TargetMode="External"/><Relationship Id="rId15" Type="http://schemas.openxmlformats.org/officeDocument/2006/relationships/hyperlink" Target="http://nl.sitestat.com/elsevier/elsevier-com/s?ScienceDirect&amp;ns_type=clickout&amp;ns_url=http://www.sciencedirect.com/science/journal/02680033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ctrTitle"/>
          </p:nvPr>
        </p:nvSpPr>
        <p:spPr>
          <a:xfrm>
            <a:off x="468313" y="2492375"/>
            <a:ext cx="7772400" cy="2232025"/>
          </a:xfrm>
        </p:spPr>
        <p:txBody>
          <a:bodyPr/>
          <a:lstStyle/>
          <a:p>
            <a:pPr eaLnBrk="1" hangingPunct="1"/>
            <a:r>
              <a:rPr lang="en-US" smtClean="0"/>
              <a:t>Physical demands and Ergonomics </a:t>
            </a:r>
          </a:p>
        </p:txBody>
      </p:sp>
      <p:sp>
        <p:nvSpPr>
          <p:cNvPr id="16386" name="Ondertitel 2"/>
          <p:cNvSpPr>
            <a:spLocks noGrp="1"/>
          </p:cNvSpPr>
          <p:nvPr>
            <p:ph type="subTitle" idx="1"/>
          </p:nvPr>
        </p:nvSpPr>
        <p:spPr>
          <a:xfrm>
            <a:off x="1331913" y="4221163"/>
            <a:ext cx="6400800" cy="1752600"/>
          </a:xfrm>
        </p:spPr>
        <p:txBody>
          <a:bodyPr/>
          <a:lstStyle/>
          <a:p>
            <a:pPr eaLnBrk="1" hangingPunct="1"/>
            <a:endParaRPr lang="nl-BE" smtClean="0">
              <a:solidFill>
                <a:schemeClr val="tx1"/>
              </a:solidFill>
            </a:endParaRPr>
          </a:p>
          <a:p>
            <a:pPr eaLnBrk="1" hangingPunct="1"/>
            <a:r>
              <a:rPr lang="nl-BE" sz="4000" smtClean="0">
                <a:solidFill>
                  <a:schemeClr val="tx1"/>
                </a:solidFill>
              </a:rPr>
              <a:t>Chapter 2.5</a:t>
            </a:r>
            <a:endParaRPr lang="en-US"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body" sz="half" idx="1"/>
          </p:nvPr>
        </p:nvSpPr>
        <p:spPr>
          <a:xfrm>
            <a:off x="468313" y="908050"/>
            <a:ext cx="8496300" cy="56165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Manual materials handling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Does worker handle objects &gt; 5kg &gt;2x per minute for total of &gt; 2 hours per working day, or objects &gt; 25kg &gt; 1x per day?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Does worker handle objects &gt; 15 kg during &gt; 10% of working day</a:t>
            </a:r>
            <a:r>
              <a:rPr lang="en-US" sz="2400" i="1" smtClean="0">
                <a:latin typeface="Arial" charset="0"/>
                <a:ea typeface="Times New Roman" pitchFamily="18" charset="0"/>
                <a:cs typeface="Tahoma" pitchFamily="34" charset="0"/>
              </a:rPr>
              <a:t>?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en-US" sz="2400" smtClean="0">
              <a:latin typeface="Arial" charset="0"/>
              <a:ea typeface="Times New Roman" pitchFamily="18" charset="0"/>
              <a:cs typeface="Tahoma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Bending or twisting of the trunk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Does worker work with trunk bent and/or twisted &gt; 20º for &gt; 2 hours per working day?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Does worker work with trunk bent and/or twisted &gt; 40º for &gt; ½ hour per working day?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en-US" sz="2400" smtClean="0">
              <a:latin typeface="Arial" charset="0"/>
              <a:ea typeface="Times New Roman" pitchFamily="18" charset="0"/>
              <a:cs typeface="Tahoma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Whole body vibration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Is worker exposed to average vibration levels &gt; 0.5 m/s</a:t>
            </a:r>
            <a:r>
              <a:rPr lang="en-US" sz="2400" baseline="30000" smtClean="0">
                <a:latin typeface="Arial" charset="0"/>
                <a:ea typeface="Times New Roman" pitchFamily="18" charset="0"/>
                <a:cs typeface="Tahoma" pitchFamily="34" charset="0"/>
              </a:rPr>
              <a:t>2 </a:t>
            </a: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per working day?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Has worker been exposed to average vibration levels &gt; 1 m/s</a:t>
            </a:r>
            <a:r>
              <a:rPr lang="en-US" sz="2400" baseline="30000" smtClean="0">
                <a:latin typeface="Arial" charset="0"/>
                <a:ea typeface="Times New Roman" pitchFamily="18" charset="0"/>
                <a:cs typeface="Tahoma" pitchFamily="34" charset="0"/>
              </a:rPr>
              <a:t>2 </a:t>
            </a:r>
            <a:r>
              <a:rPr lang="en-US" sz="2400" smtClean="0">
                <a:latin typeface="Arial" charset="0"/>
                <a:ea typeface="Times New Roman" pitchFamily="18" charset="0"/>
                <a:cs typeface="Tahoma" pitchFamily="34" charset="0"/>
              </a:rPr>
              <a:t>per working day for ≥ 5 years?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2000" smtClean="0">
              <a:solidFill>
                <a:schemeClr val="accent2"/>
              </a:solidFill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en-GB" sz="3600" smtClean="0"/>
              <a:t>W</a:t>
            </a:r>
            <a:r>
              <a:rPr lang="en-US" sz="3600" smtClean="0"/>
              <a:t>ork related </a:t>
            </a:r>
            <a:r>
              <a:rPr lang="en-GB" sz="3600" smtClean="0"/>
              <a:t>risk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2"/>
          <p:cNvGrpSpPr>
            <a:grpSpLocks/>
          </p:cNvGrpSpPr>
          <p:nvPr/>
        </p:nvGrpSpPr>
        <p:grpSpPr bwMode="auto">
          <a:xfrm>
            <a:off x="539750" y="3835400"/>
            <a:ext cx="8077200" cy="1322388"/>
            <a:chOff x="336" y="2783"/>
            <a:chExt cx="5088" cy="833"/>
          </a:xfrm>
        </p:grpSpPr>
        <p:sp>
          <p:nvSpPr>
            <p:cNvPr id="26653" name="Text Box 3"/>
            <p:cNvSpPr txBox="1">
              <a:spLocks noChangeArrowheads="1"/>
            </p:cNvSpPr>
            <p:nvPr/>
          </p:nvSpPr>
          <p:spPr bwMode="auto">
            <a:xfrm>
              <a:off x="336" y="2969"/>
              <a:ext cx="4176" cy="64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tabLst>
                  <a:tab pos="381000" algn="l"/>
                  <a:tab pos="3714750" algn="l"/>
                </a:tabLst>
              </a:pPr>
              <a:r>
                <a:rPr lang="en-GB" sz="1100">
                  <a:solidFill>
                    <a:srgbClr val="000000"/>
                  </a:solidFill>
                </a:rPr>
                <a:t>C1	Has worker been exposed to average vibration levels &gt; 1m/s</a:t>
              </a:r>
              <a:r>
                <a:rPr lang="en-GB" sz="1100" baseline="30000">
                  <a:solidFill>
                    <a:srgbClr val="000000"/>
                  </a:solidFill>
                </a:rPr>
                <a:t>2</a:t>
              </a:r>
              <a:r>
                <a:rPr lang="en-GB" sz="1100">
                  <a:solidFill>
                    <a:srgbClr val="000000"/>
                  </a:solidFill>
                </a:rPr>
                <a:t> per working day for &gt;5 yr?</a:t>
              </a:r>
            </a:p>
            <a:p>
              <a:pPr eaLnBrk="0" hangingPunct="0">
                <a:spcBef>
                  <a:spcPct val="50000"/>
                </a:spcBef>
                <a:tabLst>
                  <a:tab pos="381000" algn="l"/>
                  <a:tab pos="3714750" algn="l"/>
                </a:tabLst>
              </a:pPr>
              <a:r>
                <a:rPr lang="en-GB" sz="1100">
                  <a:solidFill>
                    <a:srgbClr val="000000"/>
                  </a:solidFill>
                </a:rPr>
                <a:t>	</a:t>
              </a:r>
              <a:r>
                <a:rPr lang="en-GB" sz="1100" b="1">
                  <a:solidFill>
                    <a:srgbClr val="000000"/>
                  </a:solidFill>
                </a:rPr>
                <a:t>Yes, score 5	No, go to C2</a:t>
              </a:r>
              <a:endParaRPr lang="en-GB" sz="1100">
                <a:solidFill>
                  <a:srgbClr val="000000"/>
                </a:solidFill>
              </a:endParaRPr>
            </a:p>
            <a:p>
              <a:pPr eaLnBrk="0" hangingPunct="0">
                <a:spcBef>
                  <a:spcPct val="50000"/>
                </a:spcBef>
                <a:tabLst>
                  <a:tab pos="381000" algn="l"/>
                  <a:tab pos="3714750" algn="l"/>
                </a:tabLst>
              </a:pPr>
              <a:r>
                <a:rPr lang="en-GB" sz="1100">
                  <a:solidFill>
                    <a:srgbClr val="000000"/>
                  </a:solidFill>
                </a:rPr>
                <a:t>C2	Is worker exposed to average vibration levels &gt; 0,5m/s</a:t>
              </a:r>
              <a:r>
                <a:rPr lang="en-GB" sz="1100" baseline="30000">
                  <a:solidFill>
                    <a:srgbClr val="000000"/>
                  </a:solidFill>
                </a:rPr>
                <a:t>2</a:t>
              </a:r>
              <a:r>
                <a:rPr lang="en-GB" sz="1100">
                  <a:solidFill>
                    <a:srgbClr val="000000"/>
                  </a:solidFill>
                </a:rPr>
                <a:t> per working day?</a:t>
              </a:r>
            </a:p>
            <a:p>
              <a:pPr eaLnBrk="0" hangingPunct="0">
                <a:spcBef>
                  <a:spcPct val="50000"/>
                </a:spcBef>
                <a:tabLst>
                  <a:tab pos="381000" algn="l"/>
                  <a:tab pos="3714750" algn="l"/>
                </a:tabLst>
              </a:pPr>
              <a:r>
                <a:rPr lang="en-GB" sz="1100">
                  <a:solidFill>
                    <a:srgbClr val="000000"/>
                  </a:solidFill>
                </a:rPr>
                <a:t>	</a:t>
              </a:r>
              <a:r>
                <a:rPr lang="en-GB" sz="1100" b="1">
                  <a:solidFill>
                    <a:srgbClr val="000000"/>
                  </a:solidFill>
                </a:rPr>
                <a:t>Yes, score 3	No, score 0</a:t>
              </a:r>
              <a:endParaRPr lang="en-GB" sz="1200" b="1">
                <a:solidFill>
                  <a:srgbClr val="000000"/>
                </a:solidFill>
              </a:endParaRPr>
            </a:p>
          </p:txBody>
        </p:sp>
        <p:sp>
          <p:nvSpPr>
            <p:cNvPr id="26654" name="Text Box 4"/>
            <p:cNvSpPr txBox="1">
              <a:spLocks noChangeArrowheads="1"/>
            </p:cNvSpPr>
            <p:nvPr/>
          </p:nvSpPr>
          <p:spPr bwMode="auto">
            <a:xfrm>
              <a:off x="336" y="2803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C</a:t>
              </a:r>
            </a:p>
          </p:txBody>
        </p:sp>
        <p:sp>
          <p:nvSpPr>
            <p:cNvPr id="26655" name="Text Box 5"/>
            <p:cNvSpPr txBox="1">
              <a:spLocks noChangeArrowheads="1"/>
            </p:cNvSpPr>
            <p:nvPr/>
          </p:nvSpPr>
          <p:spPr bwMode="auto">
            <a:xfrm>
              <a:off x="768" y="2783"/>
              <a:ext cx="28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/>
                <a:t>Whole body vibration</a:t>
              </a:r>
              <a:endParaRPr lang="en-GB" sz="2000"/>
            </a:p>
          </p:txBody>
        </p:sp>
        <p:sp>
          <p:nvSpPr>
            <p:cNvPr id="26656" name="Rectangle 6"/>
            <p:cNvSpPr>
              <a:spLocks noChangeArrowheads="1"/>
            </p:cNvSpPr>
            <p:nvPr/>
          </p:nvSpPr>
          <p:spPr bwMode="auto">
            <a:xfrm>
              <a:off x="4800" y="3168"/>
              <a:ext cx="624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6657" name="Line 7"/>
            <p:cNvSpPr>
              <a:spLocks noChangeShapeType="1"/>
            </p:cNvSpPr>
            <p:nvPr/>
          </p:nvSpPr>
          <p:spPr bwMode="auto">
            <a:xfrm>
              <a:off x="4512" y="331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26626" name="Group 8"/>
          <p:cNvGrpSpPr>
            <a:grpSpLocks/>
          </p:cNvGrpSpPr>
          <p:nvPr/>
        </p:nvGrpSpPr>
        <p:grpSpPr bwMode="auto">
          <a:xfrm>
            <a:off x="533400" y="152400"/>
            <a:ext cx="8153400" cy="5791200"/>
            <a:chOff x="336" y="96"/>
            <a:chExt cx="5136" cy="3648"/>
          </a:xfrm>
        </p:grpSpPr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672" y="1200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nl-NL"/>
            </a:p>
          </p:txBody>
        </p:sp>
        <p:grpSp>
          <p:nvGrpSpPr>
            <p:cNvPr id="26634" name="Group 10"/>
            <p:cNvGrpSpPr>
              <a:grpSpLocks/>
            </p:cNvGrpSpPr>
            <p:nvPr/>
          </p:nvGrpSpPr>
          <p:grpSpPr bwMode="auto">
            <a:xfrm>
              <a:off x="336" y="96"/>
              <a:ext cx="5136" cy="3648"/>
              <a:chOff x="336" y="96"/>
              <a:chExt cx="5136" cy="3648"/>
            </a:xfrm>
          </p:grpSpPr>
          <p:sp>
            <p:nvSpPr>
              <p:cNvPr id="26635" name="Text Box 11"/>
              <p:cNvSpPr txBox="1">
                <a:spLocks noChangeArrowheads="1"/>
              </p:cNvSpPr>
              <p:nvPr/>
            </p:nvSpPr>
            <p:spPr bwMode="auto">
              <a:xfrm>
                <a:off x="4752" y="24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2400" b="1">
                    <a:solidFill>
                      <a:schemeClr val="accent2"/>
                    </a:solidFill>
                  </a:rPr>
                  <a:t>Score</a:t>
                </a:r>
                <a:endParaRPr lang="en-GB" sz="2400">
                  <a:solidFill>
                    <a:schemeClr val="accent2"/>
                  </a:solidFill>
                </a:endParaRPr>
              </a:p>
            </p:txBody>
          </p:sp>
          <p:grpSp>
            <p:nvGrpSpPr>
              <p:cNvPr id="26636" name="Group 12"/>
              <p:cNvGrpSpPr>
                <a:grpSpLocks/>
              </p:cNvGrpSpPr>
              <p:nvPr/>
            </p:nvGrpSpPr>
            <p:grpSpPr bwMode="auto">
              <a:xfrm>
                <a:off x="336" y="96"/>
                <a:ext cx="5088" cy="1114"/>
                <a:chOff x="336" y="287"/>
                <a:chExt cx="5088" cy="1114"/>
              </a:xfrm>
            </p:grpSpPr>
            <p:sp>
              <p:nvSpPr>
                <p:cNvPr id="2664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36" y="480"/>
                  <a:ext cx="4176" cy="921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tabLst>
                      <a:tab pos="381000" algn="l"/>
                      <a:tab pos="3714750" algn="l"/>
                    </a:tabLst>
                  </a:pPr>
                  <a:r>
                    <a:rPr lang="en-GB" sz="1000">
                      <a:solidFill>
                        <a:srgbClr val="000000"/>
                      </a:solidFill>
                    </a:rPr>
                    <a:t>= lifting, holding or moving object by hand without help of mechanical tools</a:t>
                  </a:r>
                  <a:r>
                    <a:rPr lang="en-GB" sz="1200">
                      <a:solidFill>
                        <a:srgbClr val="000000"/>
                      </a:solidFill>
                    </a:rPr>
                    <a:t> </a:t>
                  </a:r>
                </a:p>
                <a:p>
                  <a:pPr eaLnBrk="0" hangingPunct="0">
                    <a:spcBef>
                      <a:spcPct val="50000"/>
                    </a:spcBef>
                    <a:tabLst>
                      <a:tab pos="381000" algn="l"/>
                      <a:tab pos="3714750" algn="l"/>
                    </a:tabLst>
                  </a:pPr>
                  <a:r>
                    <a:rPr lang="en-GB" sz="1100">
                      <a:solidFill>
                        <a:srgbClr val="000000"/>
                      </a:solidFill>
                    </a:rPr>
                    <a:t>A1	Does worker handle objects &gt; 15kg during &gt; 10% of working day?</a:t>
                  </a:r>
                </a:p>
                <a:p>
                  <a:pPr eaLnBrk="0" hangingPunct="0">
                    <a:spcBef>
                      <a:spcPct val="50000"/>
                    </a:spcBef>
                    <a:tabLst>
                      <a:tab pos="381000" algn="l"/>
                      <a:tab pos="3714750" algn="l"/>
                    </a:tabLst>
                  </a:pPr>
                  <a:r>
                    <a:rPr lang="en-GB" sz="1100">
                      <a:solidFill>
                        <a:srgbClr val="000000"/>
                      </a:solidFill>
                    </a:rPr>
                    <a:t>	</a:t>
                  </a:r>
                  <a:r>
                    <a:rPr lang="en-GB" sz="1100" b="1">
                      <a:solidFill>
                        <a:srgbClr val="000000"/>
                      </a:solidFill>
                    </a:rPr>
                    <a:t>Yes, score 7 &amp; go to B	No, go to A2</a:t>
                  </a:r>
                  <a:endParaRPr lang="en-GB" sz="1100">
                    <a:solidFill>
                      <a:srgbClr val="000000"/>
                    </a:solidFill>
                  </a:endParaRPr>
                </a:p>
                <a:p>
                  <a:pPr eaLnBrk="0" hangingPunct="0">
                    <a:spcBef>
                      <a:spcPct val="50000"/>
                    </a:spcBef>
                    <a:tabLst>
                      <a:tab pos="381000" algn="l"/>
                      <a:tab pos="3714750" algn="l"/>
                    </a:tabLst>
                  </a:pPr>
                  <a:r>
                    <a:rPr lang="en-GB" sz="1100">
                      <a:solidFill>
                        <a:srgbClr val="000000"/>
                      </a:solidFill>
                    </a:rPr>
                    <a:t>A2	Does worker handle objects &gt; 5kg during &gt; 2x per min for total of &gt; 2 hours per working 		day, or objects &gt;25 kg &gt;1x per working day?</a:t>
                  </a:r>
                </a:p>
                <a:p>
                  <a:pPr eaLnBrk="0" hangingPunct="0">
                    <a:spcBef>
                      <a:spcPct val="50000"/>
                    </a:spcBef>
                    <a:tabLst>
                      <a:tab pos="381000" algn="l"/>
                      <a:tab pos="3714750" algn="l"/>
                    </a:tabLst>
                  </a:pPr>
                  <a:r>
                    <a:rPr lang="en-GB" sz="1100">
                      <a:solidFill>
                        <a:srgbClr val="000000"/>
                      </a:solidFill>
                    </a:rPr>
                    <a:t>	</a:t>
                  </a:r>
                  <a:r>
                    <a:rPr lang="en-GB" sz="1100" b="1">
                      <a:solidFill>
                        <a:srgbClr val="000000"/>
                      </a:solidFill>
                    </a:rPr>
                    <a:t>Yes, score 4	No, score 0</a:t>
                  </a:r>
                  <a:endParaRPr lang="en-GB" sz="11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64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6" y="307"/>
                  <a:ext cx="43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200"/>
                    <a:t>A</a:t>
                  </a:r>
                  <a:endParaRPr lang="en-GB"/>
                </a:p>
              </p:txBody>
            </p:sp>
            <p:sp>
              <p:nvSpPr>
                <p:cNvPr id="2665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68" y="287"/>
                  <a:ext cx="288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2000" b="1"/>
                    <a:t>Manual materials handling</a:t>
                  </a:r>
                  <a:endParaRPr lang="en-GB" sz="2000"/>
                </a:p>
              </p:txBody>
            </p:sp>
            <p:sp>
              <p:nvSpPr>
                <p:cNvPr id="26651" name="Rectangle 16"/>
                <p:cNvSpPr>
                  <a:spLocks noChangeArrowheads="1"/>
                </p:cNvSpPr>
                <p:nvPr/>
              </p:nvSpPr>
              <p:spPr bwMode="auto">
                <a:xfrm>
                  <a:off x="4800" y="768"/>
                  <a:ext cx="624" cy="28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6652" name="Line 17"/>
                <p:cNvSpPr>
                  <a:spLocks noChangeShapeType="1"/>
                </p:cNvSpPr>
                <p:nvPr/>
              </p:nvSpPr>
              <p:spPr bwMode="auto">
                <a:xfrm>
                  <a:off x="4512" y="91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</p:grpSp>
          <p:sp>
            <p:nvSpPr>
              <p:cNvPr id="26637" name="Rectangle 18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624" cy="288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grpSp>
            <p:nvGrpSpPr>
              <p:cNvPr id="26638" name="Group 19"/>
              <p:cNvGrpSpPr>
                <a:grpSpLocks/>
              </p:cNvGrpSpPr>
              <p:nvPr/>
            </p:nvGrpSpPr>
            <p:grpSpPr bwMode="auto">
              <a:xfrm>
                <a:off x="336" y="1392"/>
                <a:ext cx="5088" cy="1104"/>
                <a:chOff x="336" y="1632"/>
                <a:chExt cx="5088" cy="1104"/>
              </a:xfrm>
            </p:grpSpPr>
            <p:grpSp>
              <p:nvGrpSpPr>
                <p:cNvPr id="26641" name="Group 20"/>
                <p:cNvGrpSpPr>
                  <a:grpSpLocks/>
                </p:cNvGrpSpPr>
                <p:nvPr/>
              </p:nvGrpSpPr>
              <p:grpSpPr bwMode="auto">
                <a:xfrm>
                  <a:off x="336" y="1632"/>
                  <a:ext cx="5088" cy="981"/>
                  <a:chOff x="336" y="1632"/>
                  <a:chExt cx="5088" cy="981"/>
                </a:xfrm>
              </p:grpSpPr>
              <p:sp>
                <p:nvSpPr>
                  <p:cNvPr id="2664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" y="1798"/>
                    <a:ext cx="4176" cy="815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  <a:tabLst>
                        <a:tab pos="381000" algn="l"/>
                        <a:tab pos="3714750" algn="l"/>
                      </a:tabLst>
                    </a:pPr>
                    <a:r>
                      <a:rPr lang="en-GB" sz="1000">
                        <a:solidFill>
                          <a:srgbClr val="000000"/>
                        </a:solidFill>
                      </a:rPr>
                      <a:t>=bending trunk forwards or sideways and/or twisting trunk</a:t>
                    </a:r>
                    <a:r>
                      <a:rPr lang="en-GB" sz="1200">
                        <a:solidFill>
                          <a:srgbClr val="000000"/>
                        </a:solidFill>
                      </a:rPr>
                      <a:t> </a:t>
                    </a:r>
                  </a:p>
                  <a:p>
                    <a:pPr eaLnBrk="0" hangingPunct="0">
                      <a:spcBef>
                        <a:spcPct val="50000"/>
                      </a:spcBef>
                      <a:tabLst>
                        <a:tab pos="381000" algn="l"/>
                        <a:tab pos="3714750" algn="l"/>
                      </a:tabLst>
                    </a:pPr>
                    <a:r>
                      <a:rPr lang="en-GB" sz="1100">
                        <a:solidFill>
                          <a:srgbClr val="000000"/>
                        </a:solidFill>
                      </a:rPr>
                      <a:t>B1	Does worker work with trunk bend and/or twisted &gt; 40</a:t>
                    </a:r>
                    <a:r>
                      <a:rPr lang="en-GB" sz="1100" b="1">
                        <a:solidFill>
                          <a:srgbClr val="000000"/>
                        </a:solidFill>
                      </a:rPr>
                      <a:t>° </a:t>
                    </a:r>
                    <a:r>
                      <a:rPr lang="en-GB" sz="1100">
                        <a:solidFill>
                          <a:srgbClr val="000000"/>
                        </a:solidFill>
                      </a:rPr>
                      <a:t>for &gt;1/2 hour per working day?</a:t>
                    </a:r>
                  </a:p>
                  <a:p>
                    <a:pPr eaLnBrk="0" hangingPunct="0">
                      <a:spcBef>
                        <a:spcPct val="50000"/>
                      </a:spcBef>
                      <a:tabLst>
                        <a:tab pos="381000" algn="l"/>
                        <a:tab pos="3714750" algn="l"/>
                      </a:tabLst>
                    </a:pPr>
                    <a:r>
                      <a:rPr lang="en-GB" sz="1100">
                        <a:solidFill>
                          <a:srgbClr val="000000"/>
                        </a:solidFill>
                      </a:rPr>
                      <a:t>	</a:t>
                    </a:r>
                    <a:r>
                      <a:rPr lang="en-GB" sz="1100" b="1">
                        <a:solidFill>
                          <a:srgbClr val="000000"/>
                        </a:solidFill>
                      </a:rPr>
                      <a:t>Yes, score 7 &amp; go to C	No, go to B2</a:t>
                    </a:r>
                    <a:endParaRPr lang="en-GB" sz="1100">
                      <a:solidFill>
                        <a:srgbClr val="000000"/>
                      </a:solidFill>
                    </a:endParaRPr>
                  </a:p>
                  <a:p>
                    <a:pPr eaLnBrk="0" hangingPunct="0">
                      <a:spcBef>
                        <a:spcPct val="50000"/>
                      </a:spcBef>
                      <a:tabLst>
                        <a:tab pos="381000" algn="l"/>
                        <a:tab pos="3714750" algn="l"/>
                      </a:tabLst>
                    </a:pPr>
                    <a:r>
                      <a:rPr lang="en-GB" sz="1100">
                        <a:solidFill>
                          <a:srgbClr val="000000"/>
                        </a:solidFill>
                      </a:rPr>
                      <a:t>B2	Does worker work with trunk bend and/or twisted &gt; 20</a:t>
                    </a:r>
                    <a:r>
                      <a:rPr lang="en-GB" sz="1100" b="1">
                        <a:solidFill>
                          <a:srgbClr val="000000"/>
                        </a:solidFill>
                      </a:rPr>
                      <a:t>° </a:t>
                    </a:r>
                    <a:r>
                      <a:rPr lang="en-GB" sz="1100">
                        <a:solidFill>
                          <a:srgbClr val="000000"/>
                        </a:solidFill>
                      </a:rPr>
                      <a:t>for &gt; 2 hours per working day?</a:t>
                    </a:r>
                  </a:p>
                  <a:p>
                    <a:pPr eaLnBrk="0" hangingPunct="0">
                      <a:spcBef>
                        <a:spcPct val="50000"/>
                      </a:spcBef>
                      <a:tabLst>
                        <a:tab pos="381000" algn="l"/>
                        <a:tab pos="3714750" algn="l"/>
                      </a:tabLst>
                    </a:pPr>
                    <a:r>
                      <a:rPr lang="en-GB" sz="1100">
                        <a:solidFill>
                          <a:srgbClr val="000000"/>
                        </a:solidFill>
                      </a:rPr>
                      <a:t>	</a:t>
                    </a:r>
                    <a:r>
                      <a:rPr lang="en-GB" sz="1100" b="1">
                        <a:solidFill>
                          <a:srgbClr val="000000"/>
                        </a:solidFill>
                      </a:rPr>
                      <a:t>Yes, score 5	No, score 0</a:t>
                    </a:r>
                    <a:endParaRPr lang="en-GB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644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" y="1632"/>
                    <a:ext cx="432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</a:pPr>
                    <a:r>
                      <a:rPr lang="en-GB" sz="1200"/>
                      <a:t>B</a:t>
                    </a:r>
                  </a:p>
                </p:txBody>
              </p:sp>
              <p:sp>
                <p:nvSpPr>
                  <p:cNvPr id="2664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632"/>
                    <a:ext cx="288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endParaRPr lang="nl-NL">
                      <a:solidFill>
                        <a:srgbClr val="FF9900"/>
                      </a:solidFill>
                    </a:endParaRPr>
                  </a:p>
                </p:txBody>
              </p:sp>
              <p:sp>
                <p:nvSpPr>
                  <p:cNvPr id="26646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2064"/>
                    <a:ext cx="624" cy="288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nl-NL"/>
                  </a:p>
                </p:txBody>
              </p:sp>
              <p:sp>
                <p:nvSpPr>
                  <p:cNvPr id="26647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208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nl-NL"/>
                  </a:p>
                </p:txBody>
              </p:sp>
            </p:grpSp>
            <p:sp>
              <p:nvSpPr>
                <p:cNvPr id="26642" name="Line 26"/>
                <p:cNvSpPr>
                  <a:spLocks noChangeShapeType="1"/>
                </p:cNvSpPr>
                <p:nvPr/>
              </p:nvSpPr>
              <p:spPr bwMode="auto">
                <a:xfrm>
                  <a:off x="672" y="259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</p:grpSp>
          <p:sp>
            <p:nvSpPr>
              <p:cNvPr id="26639" name="Text Box 27"/>
              <p:cNvSpPr txBox="1">
                <a:spLocks noChangeArrowheads="1"/>
              </p:cNvSpPr>
              <p:nvPr/>
            </p:nvSpPr>
            <p:spPr bwMode="auto">
              <a:xfrm>
                <a:off x="3360" y="3484"/>
                <a:ext cx="1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nl-NL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640" name="Line 28"/>
              <p:cNvSpPr>
                <a:spLocks noChangeShapeType="1"/>
              </p:cNvSpPr>
              <p:nvPr/>
            </p:nvSpPr>
            <p:spPr bwMode="auto">
              <a:xfrm>
                <a:off x="5088" y="316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7848600" y="2895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812088" y="443706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7772400" y="548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7848600" y="914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6631" name="Rectangle 33"/>
          <p:cNvSpPr>
            <a:spLocks noChangeArrowheads="1"/>
          </p:cNvSpPr>
          <p:nvPr/>
        </p:nvSpPr>
        <p:spPr bwMode="auto">
          <a:xfrm>
            <a:off x="1219200" y="2108200"/>
            <a:ext cx="3382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b="1"/>
              <a:t>Bending / twisting of trunk</a:t>
            </a:r>
          </a:p>
        </p:txBody>
      </p:sp>
      <p:sp>
        <p:nvSpPr>
          <p:cNvPr id="26632" name="Rectangle 34"/>
          <p:cNvSpPr>
            <a:spLocks noChangeArrowheads="1"/>
          </p:cNvSpPr>
          <p:nvPr/>
        </p:nvSpPr>
        <p:spPr bwMode="auto">
          <a:xfrm>
            <a:off x="4572000" y="5564188"/>
            <a:ext cx="279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/>
              <a:t>Total score (0-19)</a:t>
            </a:r>
            <a:r>
              <a:rPr lang="en-GB" sz="2400" b="1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3" grpId="0"/>
      <p:bldP spid="52254" grpId="0"/>
      <p:bldP spid="52255" grpId="0"/>
      <p:bldP spid="522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2133600" y="754063"/>
          <a:ext cx="5329238" cy="5954712"/>
        </p:xfrm>
        <a:graphic>
          <a:graphicData uri="http://schemas.openxmlformats.org/presentationml/2006/ole">
            <p:oleObj spid="_x0000_s54274" name="Document" r:id="rId4" imgW="5385960" imgH="6026040" progId="Word.Document.8">
              <p:embed/>
            </p:oleObj>
          </a:graphicData>
        </a:graphic>
      </p:graphicFrame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-854075" y="4076700"/>
            <a:ext cx="238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nl-NL" sz="2400">
              <a:solidFill>
                <a:srgbClr val="4D4D4D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268538" y="2997200"/>
            <a:ext cx="5403850" cy="100171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574675" algn="l"/>
                <a:tab pos="1709738" algn="l"/>
                <a:tab pos="2768600" algn="l"/>
                <a:tab pos="4005263" algn="l"/>
              </a:tabLst>
            </a:pPr>
            <a:r>
              <a:rPr lang="nl-NL" sz="2400">
                <a:latin typeface="Times New Roman" pitchFamily="18" charset="0"/>
              </a:rPr>
              <a:t>      </a:t>
            </a:r>
            <a:r>
              <a:rPr lang="nl-NL" sz="2400"/>
              <a:t>4	</a:t>
            </a:r>
            <a:r>
              <a:rPr lang="nl-NL" sz="3200"/>
              <a:t>26</a:t>
            </a:r>
            <a:r>
              <a:rPr lang="nl-NL" sz="2400"/>
              <a:t>	    23	   22	</a:t>
            </a:r>
            <a:r>
              <a:rPr lang="nl-NL" sz="2400">
                <a:latin typeface="Times New Roman" pitchFamily="18" charset="0"/>
              </a:rPr>
              <a:t>           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title"/>
          </p:nvPr>
        </p:nvSpPr>
        <p:spPr>
          <a:xfrm>
            <a:off x="682625" y="-100013"/>
            <a:ext cx="7705725" cy="882651"/>
          </a:xfrm>
        </p:spPr>
        <p:txBody>
          <a:bodyPr/>
          <a:lstStyle/>
          <a:p>
            <a:r>
              <a:rPr lang="en-GB" sz="3600" smtClean="0"/>
              <a:t>Step 3: Work-relatedness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755650" y="5157788"/>
            <a:ext cx="8012113" cy="122396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en-US" sz="2400">
                <a:latin typeface="Calibri" pitchFamily="34" charset="0"/>
              </a:rPr>
              <a:t>The probability is 26% that Cindy’s non-specific LBP is due to work-related risk factors (attributable fraction)</a:t>
            </a:r>
          </a:p>
        </p:txBody>
      </p:sp>
      <p:pic>
        <p:nvPicPr>
          <p:cNvPr id="54279" name="Picture 4" descr="personeelarbeid0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765175"/>
            <a:ext cx="19446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5450" y="5238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Cindy: Stay active!</a:t>
            </a:r>
          </a:p>
        </p:txBody>
      </p:sp>
      <p:sp>
        <p:nvSpPr>
          <p:cNvPr id="56322" name="Tijdelijke aanduiding voor inhoud 2"/>
          <p:cNvSpPr>
            <a:spLocks/>
          </p:cNvSpPr>
          <p:nvPr/>
        </p:nvSpPr>
        <p:spPr bwMode="auto">
          <a:xfrm>
            <a:off x="4716463" y="1125538"/>
            <a:ext cx="410368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000">
                <a:latin typeface="Calibri" pitchFamily="34" charset="0"/>
              </a:rPr>
              <a:t> </a:t>
            </a:r>
            <a:endParaRPr lang="en-US" sz="2000">
              <a:latin typeface="Calibri" pitchFamily="34" charset="0"/>
            </a:endParaRP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>
                <a:latin typeface="Calibri" pitchFamily="34" charset="0"/>
              </a:rPr>
              <a:t>	</a:t>
            </a:r>
            <a:r>
              <a:rPr lang="en-GB" sz="3200">
                <a:latin typeface="Calibri" pitchFamily="34" charset="0"/>
              </a:rPr>
              <a:t>Physical exercise is recommended in the prevention of LBP, for prevention of recurrence of LBP and for prevention of recurrence of sick leave due to LBP. </a:t>
            </a:r>
            <a:endParaRPr lang="en-US" sz="2400">
              <a:solidFill>
                <a:schemeClr val="accent2"/>
              </a:solidFill>
              <a:latin typeface="Calibri" pitchFamily="34" charset="0"/>
            </a:endParaRP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>
                <a:latin typeface="Calibri" pitchFamily="34" charset="0"/>
              </a:rPr>
              <a:t>	</a:t>
            </a:r>
            <a:r>
              <a:rPr lang="en-GB" sz="3200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hlinkClick r:id="rId2"/>
              </a:rPr>
              <a:t>http://www.backpaineurope.org/web/files/WG3_Guidelines.pdf</a:t>
            </a:r>
            <a:r>
              <a:rPr lang="nl-NL">
                <a:latin typeface="Calibri" pitchFamily="34" charset="0"/>
              </a:rPr>
              <a:t> </a:t>
            </a:r>
            <a:endParaRPr lang="en-US">
              <a:latin typeface="Calibri" pitchFamily="34" charset="0"/>
            </a:endParaRPr>
          </a:p>
        </p:txBody>
      </p:sp>
      <p:pic>
        <p:nvPicPr>
          <p:cNvPr id="56323" name="Picture 4" descr="personeelarbeid0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700213"/>
            <a:ext cx="3025775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5450" y="5238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Workplace : use of rolling floor</a:t>
            </a:r>
          </a:p>
        </p:txBody>
      </p:sp>
      <p:pic>
        <p:nvPicPr>
          <p:cNvPr id="57346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196975"/>
            <a:ext cx="4392613" cy="3241675"/>
          </a:xfrm>
        </p:spPr>
      </p:pic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611188" y="4508500"/>
            <a:ext cx="3832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>
                <a:ea typeface="Geneva"/>
                <a:cs typeface="Geneva"/>
              </a:rPr>
              <a:t>Engineering firm PCM</a:t>
            </a:r>
            <a:r>
              <a:rPr lang="nl-NL" i="1">
                <a:ea typeface="Geneva"/>
                <a:cs typeface="Geneva"/>
              </a:rPr>
              <a:t> </a:t>
            </a:r>
            <a:r>
              <a:rPr lang="en-US">
                <a:ea typeface="Geneva"/>
                <a:cs typeface="Geneva"/>
              </a:rPr>
              <a:t>rolling floor®</a:t>
            </a:r>
            <a:r>
              <a:rPr lang="en-US" i="1">
                <a:ea typeface="Geneva"/>
                <a:cs typeface="Geneva"/>
              </a:rPr>
              <a:t> </a:t>
            </a:r>
          </a:p>
        </p:txBody>
      </p:sp>
      <p:sp>
        <p:nvSpPr>
          <p:cNvPr id="57348" name="AutoShape 6"/>
          <p:cNvSpPr>
            <a:spLocks noChangeArrowheads="1"/>
          </p:cNvSpPr>
          <p:nvPr/>
        </p:nvSpPr>
        <p:spPr bwMode="auto">
          <a:xfrm rot="-1938914">
            <a:off x="1258888" y="3357563"/>
            <a:ext cx="406400" cy="557212"/>
          </a:xfrm>
          <a:prstGeom prst="upDownArrow">
            <a:avLst>
              <a:gd name="adj1" fmla="val 50000"/>
              <a:gd name="adj2" fmla="val 27422"/>
            </a:avLst>
          </a:prstGeom>
          <a:solidFill>
            <a:srgbClr val="FFFF66"/>
          </a:solidFill>
          <a:ln w="9525" algn="ctr">
            <a:solidFill>
              <a:srgbClr val="FFFF66"/>
            </a:solidFill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eaLnBrk="0" hangingPunct="0"/>
            <a:endParaRPr lang="nl-NL" sz="2400">
              <a:ea typeface="Geneva"/>
              <a:cs typeface="Geneva"/>
            </a:endParaRPr>
          </a:p>
        </p:txBody>
      </p:sp>
      <p:sp>
        <p:nvSpPr>
          <p:cNvPr id="57349" name="Tijdelijke aanduiding voor inhoud 2"/>
          <p:cNvSpPr>
            <a:spLocks/>
          </p:cNvSpPr>
          <p:nvPr/>
        </p:nvSpPr>
        <p:spPr bwMode="auto">
          <a:xfrm>
            <a:off x="4716463" y="1125538"/>
            <a:ext cx="410368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000">
                <a:latin typeface="Calibri" pitchFamily="34" charset="0"/>
              </a:rPr>
              <a:t> </a:t>
            </a:r>
            <a:r>
              <a:rPr lang="en-US" sz="2400">
                <a:latin typeface="Calibri" pitchFamily="34" charset="0"/>
              </a:rPr>
              <a:t>	Large reduction in physical work demands especially for low back and knees compared to the traditional floor:</a:t>
            </a: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79% reduction in picking up goods below knee level</a:t>
            </a: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45% reduction in frequency climbing in and out cargo space</a:t>
            </a:r>
            <a:endParaRPr lang="en-US" sz="2400">
              <a:solidFill>
                <a:schemeClr val="accent2"/>
              </a:solidFill>
              <a:latin typeface="Calibri" pitchFamily="34" charset="0"/>
            </a:endParaRP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400">
              <a:solidFill>
                <a:schemeClr val="accent2"/>
              </a:solidFill>
              <a:latin typeface="Calibri" pitchFamily="34" charset="0"/>
            </a:endParaRPr>
          </a:p>
          <a:p>
            <a:pPr marL="361950" indent="-36195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400">
                <a:latin typeface="Calibri" pitchFamily="34" charset="0"/>
              </a:rPr>
              <a:t>	</a:t>
            </a:r>
            <a:r>
              <a:rPr lang="en-US" sz="2000">
                <a:latin typeface="Calibri" pitchFamily="34" charset="0"/>
              </a:rPr>
              <a:t>(Verschoof et al. Does a rolling floor reduce … truck drivers handling packed goods. Applied Ergonomics, 2005;36:595–600)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395288" y="188913"/>
            <a:ext cx="8062912" cy="1727200"/>
          </a:xfrm>
        </p:spPr>
        <p:txBody>
          <a:bodyPr/>
          <a:lstStyle/>
          <a:p>
            <a:r>
              <a:rPr lang="en-GB" sz="3200" smtClean="0"/>
              <a:t/>
            </a:r>
            <a:br>
              <a:rPr lang="en-GB" sz="3200" smtClean="0"/>
            </a:br>
            <a:r>
              <a:rPr lang="en-GB" sz="3200" smtClean="0"/>
              <a:t>In Europe, over 40 million workers are affected by musculoskeletal disorders (MSDs) attributable to their work</a:t>
            </a:r>
            <a:r>
              <a:rPr lang="nl-NL" sz="4000" smtClean="0"/>
              <a:t> 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779838" y="5516563"/>
            <a:ext cx="5235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>
                <a:ea typeface="Geneva"/>
                <a:cs typeface="Geneva"/>
              </a:rPr>
              <a:t>Fifth European Working Conditions Survey (2010)</a:t>
            </a:r>
            <a:r>
              <a:rPr lang="nl-NL">
                <a:ea typeface="Geneva"/>
                <a:cs typeface="Geneva"/>
              </a:rPr>
              <a:t> 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8213" y="2116138"/>
            <a:ext cx="3090862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07950" y="2420938"/>
            <a:ext cx="5905500" cy="1982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6800" rIns="46800" anchor="b">
            <a:spAutoFit/>
          </a:bodyPr>
          <a:lstStyle/>
          <a:p>
            <a:pPr eaLnBrk="0" hangingPunct="0"/>
            <a:r>
              <a:rPr lang="nl-NL" sz="2000" b="1">
                <a:latin typeface="Verdana" pitchFamily="34" charset="0"/>
                <a:ea typeface="Geneva"/>
                <a:cs typeface="Geneva"/>
              </a:rPr>
              <a:t>Physical demands as persistent as ever</a:t>
            </a:r>
          </a:p>
          <a:p>
            <a:pPr eaLnBrk="0" hangingPunct="0"/>
            <a:r>
              <a:rPr lang="nl-NL" sz="2000">
                <a:latin typeface="Verdana" pitchFamily="34" charset="0"/>
                <a:ea typeface="Geneva"/>
                <a:cs typeface="Geneva"/>
              </a:rPr>
              <a:t>European workers remain as exposed to physical demands as they did 20 years ago, reflecting the fact that many Europeans’ jobs still involve physical labour. </a:t>
            </a:r>
          </a:p>
          <a:p>
            <a:pPr eaLnBrk="0" hangingPunct="0"/>
            <a:endParaRPr lang="nl-NL" sz="1600">
              <a:latin typeface="Verdana" pitchFamily="34" charset="0"/>
              <a:ea typeface="Geneva"/>
              <a:cs typeface="Geneva"/>
            </a:endParaRPr>
          </a:p>
          <a:p>
            <a:pPr algn="just" eaLnBrk="0" hangingPunct="0"/>
            <a:endParaRPr lang="nl-NL" sz="800">
              <a:latin typeface="Verdana" pitchFamily="34" charset="0"/>
              <a:ea typeface="Geneva"/>
              <a:cs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854075"/>
          </a:xfrm>
        </p:spPr>
        <p:txBody>
          <a:bodyPr/>
          <a:lstStyle/>
          <a:p>
            <a:r>
              <a:rPr lang="nl-NL" sz="2800" smtClean="0"/>
              <a:t>Simple cause effect model for workrelated MSDs</a:t>
            </a: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132138" y="981075"/>
            <a:ext cx="2376487" cy="10080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nl-NL" sz="2000">
                <a:ea typeface="Geneva"/>
                <a:cs typeface="Geneva"/>
              </a:rPr>
              <a:t>Physical activities: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lifting, kneeling, pushing,  …</a:t>
            </a: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356100" y="1989138"/>
            <a:ext cx="0" cy="398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132138" y="2492375"/>
            <a:ext cx="2376487" cy="10080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posture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movement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applied force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132138" y="4005263"/>
            <a:ext cx="2376487" cy="576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workload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132138" y="5084763"/>
            <a:ext cx="2376487" cy="576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workrelated MSD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356100" y="3500438"/>
            <a:ext cx="0" cy="398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4356100" y="4581525"/>
            <a:ext cx="0" cy="398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539750" y="3500438"/>
            <a:ext cx="2376488" cy="576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physical capacity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539750" y="4581525"/>
            <a:ext cx="2376488" cy="5762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ability to recover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2916238" y="3789363"/>
            <a:ext cx="1295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2916238" y="4868863"/>
            <a:ext cx="1295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grpSp>
        <p:nvGrpSpPr>
          <p:cNvPr id="39950" name="Group 14"/>
          <p:cNvGrpSpPr>
            <a:grpSpLocks/>
          </p:cNvGrpSpPr>
          <p:nvPr/>
        </p:nvGrpSpPr>
        <p:grpSpPr bwMode="auto">
          <a:xfrm>
            <a:off x="5570538" y="5068888"/>
            <a:ext cx="3536950" cy="642937"/>
            <a:chOff x="3509" y="3193"/>
            <a:chExt cx="2228" cy="405"/>
          </a:xfrm>
        </p:grpSpPr>
        <p:sp>
          <p:nvSpPr>
            <p:cNvPr id="18452" name="PIJL-RECHTS 11"/>
            <p:cNvSpPr>
              <a:spLocks noChangeArrowheads="1"/>
            </p:cNvSpPr>
            <p:nvPr/>
          </p:nvSpPr>
          <p:spPr bwMode="auto">
            <a:xfrm rot="10800000">
              <a:off x="3509" y="3193"/>
              <a:ext cx="360" cy="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99"/>
            </a:solidFill>
            <a:ln w="9525" algn="ctr">
              <a:solidFill>
                <a:srgbClr val="000099"/>
              </a:solidFill>
              <a:round/>
              <a:headEnd/>
              <a:tailEnd/>
            </a:ln>
          </p:spPr>
          <p:txBody>
            <a:bodyPr rot="10800000" lIns="46800" rIns="46800" anchor="b"/>
            <a:lstStyle/>
            <a:p>
              <a:pPr eaLnBrk="0" hangingPunct="0"/>
              <a:endParaRPr lang="nl-NL" sz="3000">
                <a:latin typeface="Verdana" pitchFamily="34" charset="0"/>
                <a:ea typeface="Geneva"/>
                <a:cs typeface="Geneva"/>
              </a:endParaRPr>
            </a:p>
          </p:txBody>
        </p:sp>
        <p:sp>
          <p:nvSpPr>
            <p:cNvPr id="18453" name="Text Box 18"/>
            <p:cNvSpPr txBox="1">
              <a:spLocks noChangeArrowheads="1"/>
            </p:cNvSpPr>
            <p:nvPr/>
          </p:nvSpPr>
          <p:spPr bwMode="auto">
            <a:xfrm>
              <a:off x="3923" y="3233"/>
              <a:ext cx="181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6800" rIns="46800" anchor="b">
              <a:spAutoFit/>
            </a:bodyPr>
            <a:lstStyle/>
            <a:p>
              <a:pPr eaLnBrk="0" hangingPunct="0"/>
              <a:r>
                <a:rPr lang="nl-NL" sz="2400">
                  <a:solidFill>
                    <a:srgbClr val="000099"/>
                  </a:solidFill>
                  <a:latin typeface="Verdana" pitchFamily="34" charset="0"/>
                  <a:ea typeface="Geneva"/>
                  <a:cs typeface="Geneva"/>
                </a:rPr>
                <a:t>Specific MSD</a:t>
              </a:r>
            </a:p>
          </p:txBody>
        </p:sp>
      </p:grpSp>
      <p:grpSp>
        <p:nvGrpSpPr>
          <p:cNvPr id="39953" name="Group 17"/>
          <p:cNvGrpSpPr>
            <a:grpSpLocks/>
          </p:cNvGrpSpPr>
          <p:nvPr/>
        </p:nvGrpSpPr>
        <p:grpSpPr bwMode="auto">
          <a:xfrm>
            <a:off x="5572125" y="1108075"/>
            <a:ext cx="3536950" cy="642938"/>
            <a:chOff x="3510" y="698"/>
            <a:chExt cx="2228" cy="405"/>
          </a:xfrm>
        </p:grpSpPr>
        <p:sp>
          <p:nvSpPr>
            <p:cNvPr id="18450" name="PIJL-RECHTS 11"/>
            <p:cNvSpPr>
              <a:spLocks noChangeArrowheads="1"/>
            </p:cNvSpPr>
            <p:nvPr/>
          </p:nvSpPr>
          <p:spPr bwMode="auto">
            <a:xfrm rot="10800000">
              <a:off x="3510" y="698"/>
              <a:ext cx="360" cy="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99"/>
            </a:solidFill>
            <a:ln w="9525" algn="ctr">
              <a:solidFill>
                <a:srgbClr val="000099"/>
              </a:solidFill>
              <a:round/>
              <a:headEnd/>
              <a:tailEnd/>
            </a:ln>
          </p:spPr>
          <p:txBody>
            <a:bodyPr rot="10800000" lIns="46800" rIns="46800" anchor="b"/>
            <a:lstStyle/>
            <a:p>
              <a:pPr eaLnBrk="0" hangingPunct="0"/>
              <a:endParaRPr lang="nl-NL" sz="3000">
                <a:latin typeface="Verdana" pitchFamily="34" charset="0"/>
                <a:ea typeface="Geneva"/>
                <a:cs typeface="Geneva"/>
              </a:endParaRPr>
            </a:p>
          </p:txBody>
        </p:sp>
        <p:sp>
          <p:nvSpPr>
            <p:cNvPr id="18451" name="Text Box 18"/>
            <p:cNvSpPr txBox="1">
              <a:spLocks noChangeArrowheads="1"/>
            </p:cNvSpPr>
            <p:nvPr/>
          </p:nvSpPr>
          <p:spPr bwMode="auto">
            <a:xfrm>
              <a:off x="3924" y="754"/>
              <a:ext cx="181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6800" rIns="46800" anchor="b">
              <a:spAutoFit/>
            </a:bodyPr>
            <a:lstStyle/>
            <a:p>
              <a:pPr eaLnBrk="0" hangingPunct="0"/>
              <a:r>
                <a:rPr lang="nl-NL" sz="2400">
                  <a:solidFill>
                    <a:srgbClr val="000099"/>
                  </a:solidFill>
                  <a:latin typeface="Verdana" pitchFamily="34" charset="0"/>
                  <a:ea typeface="Geneva"/>
                  <a:cs typeface="Geneva"/>
                </a:rPr>
                <a:t>Exposure criteria</a:t>
              </a:r>
            </a:p>
          </p:txBody>
        </p:sp>
      </p:grpSp>
      <p:grpSp>
        <p:nvGrpSpPr>
          <p:cNvPr id="39956" name="Group 20"/>
          <p:cNvGrpSpPr>
            <a:grpSpLocks/>
          </p:cNvGrpSpPr>
          <p:nvPr/>
        </p:nvGrpSpPr>
        <p:grpSpPr bwMode="auto">
          <a:xfrm>
            <a:off x="5867400" y="1989138"/>
            <a:ext cx="3203575" cy="2735262"/>
            <a:chOff x="3696" y="1253"/>
            <a:chExt cx="2018" cy="1723"/>
          </a:xfrm>
        </p:grpSpPr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3696" y="1253"/>
              <a:ext cx="0" cy="172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8449" name="Text Box 18"/>
            <p:cNvSpPr txBox="1">
              <a:spLocks noChangeArrowheads="1"/>
            </p:cNvSpPr>
            <p:nvPr/>
          </p:nvSpPr>
          <p:spPr bwMode="auto">
            <a:xfrm>
              <a:off x="3787" y="1933"/>
              <a:ext cx="192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6800" rIns="46800" anchor="b">
              <a:spAutoFit/>
            </a:bodyPr>
            <a:lstStyle/>
            <a:p>
              <a:pPr eaLnBrk="0" hangingPunct="0"/>
              <a:r>
                <a:rPr lang="nl-NL" sz="2400">
                  <a:solidFill>
                    <a:srgbClr val="000099"/>
                  </a:solidFill>
                  <a:latin typeface="Verdana" pitchFamily="34" charset="0"/>
                  <a:ea typeface="Geneva"/>
                  <a:cs typeface="Geneva"/>
                </a:rPr>
                <a:t>Is there evidence?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4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grpSp>
        <p:nvGrpSpPr>
          <p:cNvPr id="19458" name="Group 3"/>
          <p:cNvGrpSpPr>
            <a:grpSpLocks/>
          </p:cNvGrpSpPr>
          <p:nvPr/>
        </p:nvGrpSpPr>
        <p:grpSpPr bwMode="auto">
          <a:xfrm>
            <a:off x="539750" y="404813"/>
            <a:ext cx="7848600" cy="5329237"/>
            <a:chOff x="249" y="210"/>
            <a:chExt cx="5127" cy="3402"/>
          </a:xfrm>
        </p:grpSpPr>
        <p:pic>
          <p:nvPicPr>
            <p:cNvPr id="19460" name="Picture 4" descr="untitled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9" y="255"/>
              <a:ext cx="794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46" y="210"/>
              <a:ext cx="970" cy="126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62" name="Picture 6" descr="International Journal of Industrial Ergonomics">
              <a:hlinkClick r:id="rId5" tooltip="Access International Journal of Industrial Ergonomics Full Text in SciVerse ScienceDirect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64" y="1071"/>
              <a:ext cx="820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3" name="Picture 7" descr="International Archives of Occupational and Environmental Health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68" y="436"/>
              <a:ext cx="768" cy="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4" name="Picture 8" descr="journal_a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93" y="799"/>
              <a:ext cx="840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020" y="1525"/>
              <a:ext cx="935" cy="12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66" name="Picture 1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98" y="346"/>
              <a:ext cx="868" cy="1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67" name="Picture 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971" y="1344"/>
              <a:ext cx="895" cy="12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68" name="Picture 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791" y="2251"/>
              <a:ext cx="899" cy="11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69" name="Picture 13" descr="Ergonomics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969" y="1344"/>
              <a:ext cx="913" cy="1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1" y="2123"/>
              <a:ext cx="1011" cy="1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471" name="Picture 15" descr="Clinical Biomechanics on ScienceDirect(Opens new window)">
              <a:hlinkClick r:id="rId15" tooltip="on ScienceDirect (Opens new window)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558" y="2160"/>
              <a:ext cx="818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16" descr="ANd9GcSWSgogtxqRUfBz2N3SgJ3APDnwYZtJmvpC34Vl3QAi5FqFbmX2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835" y="2387"/>
              <a:ext cx="878" cy="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187450" y="1700213"/>
            <a:ext cx="6985000" cy="2159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4400"/>
              <a:t>A great number of medical journals report on workrelated risks for MSDs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8424862" cy="854075"/>
          </a:xfrm>
        </p:spPr>
        <p:txBody>
          <a:bodyPr/>
          <a:lstStyle/>
          <a:p>
            <a:r>
              <a:rPr lang="nl-NL" sz="2800" smtClean="0"/>
              <a:t>Simple cause effect model for workrelated MSDs</a:t>
            </a: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700338" y="981075"/>
            <a:ext cx="2376487" cy="10080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nl-NL" sz="2000">
                <a:ea typeface="Geneva"/>
                <a:cs typeface="Geneva"/>
              </a:rPr>
              <a:t>Physical activities: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lifting, kneeling, pushing, …</a:t>
            </a: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>
            <a:off x="3924300" y="1989138"/>
            <a:ext cx="0" cy="398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700338" y="2492375"/>
            <a:ext cx="2376487" cy="10080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posture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movement</a:t>
            </a:r>
          </a:p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applied force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2700338" y="4005263"/>
            <a:ext cx="2376487" cy="576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workload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2700338" y="5084763"/>
            <a:ext cx="2376487" cy="576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nl-NL" sz="2000">
                <a:ea typeface="Geneva"/>
                <a:cs typeface="Geneva"/>
              </a:rPr>
              <a:t> workrelated MSD</a:t>
            </a:r>
          </a:p>
          <a:p>
            <a:endParaRPr lang="nl-NL" sz="2000">
              <a:ea typeface="Geneva"/>
              <a:cs typeface="Geneva"/>
            </a:endParaRP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3924300" y="3500438"/>
            <a:ext cx="0" cy="398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3924300" y="4581525"/>
            <a:ext cx="0" cy="398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grpSp>
        <p:nvGrpSpPr>
          <p:cNvPr id="41994" name="Group 10"/>
          <p:cNvGrpSpPr>
            <a:grpSpLocks/>
          </p:cNvGrpSpPr>
          <p:nvPr/>
        </p:nvGrpSpPr>
        <p:grpSpPr bwMode="auto">
          <a:xfrm>
            <a:off x="5210175" y="4983163"/>
            <a:ext cx="3536950" cy="822325"/>
            <a:chOff x="3509" y="3139"/>
            <a:chExt cx="2228" cy="518"/>
          </a:xfrm>
        </p:grpSpPr>
        <p:sp>
          <p:nvSpPr>
            <p:cNvPr id="20497" name="PIJL-RECHTS 11"/>
            <p:cNvSpPr>
              <a:spLocks noChangeArrowheads="1"/>
            </p:cNvSpPr>
            <p:nvPr/>
          </p:nvSpPr>
          <p:spPr bwMode="auto">
            <a:xfrm rot="10800000">
              <a:off x="3509" y="3193"/>
              <a:ext cx="360" cy="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99"/>
            </a:solidFill>
            <a:ln w="9525" algn="ctr">
              <a:solidFill>
                <a:srgbClr val="000099"/>
              </a:solidFill>
              <a:round/>
              <a:headEnd/>
              <a:tailEnd/>
            </a:ln>
          </p:spPr>
          <p:txBody>
            <a:bodyPr rot="10800000" lIns="46800" rIns="46800" anchor="b"/>
            <a:lstStyle/>
            <a:p>
              <a:pPr eaLnBrk="0" hangingPunct="0"/>
              <a:endParaRPr lang="nl-NL" sz="3000">
                <a:latin typeface="Verdana" pitchFamily="34" charset="0"/>
                <a:ea typeface="Geneva"/>
                <a:cs typeface="Geneva"/>
              </a:endParaRPr>
            </a:p>
          </p:txBody>
        </p:sp>
        <p:sp>
          <p:nvSpPr>
            <p:cNvPr id="20498" name="Text Box 18"/>
            <p:cNvSpPr txBox="1">
              <a:spLocks noChangeArrowheads="1"/>
            </p:cNvSpPr>
            <p:nvPr/>
          </p:nvSpPr>
          <p:spPr bwMode="auto">
            <a:xfrm>
              <a:off x="3923" y="3139"/>
              <a:ext cx="1814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6800" rIns="46800" anchor="b">
              <a:spAutoFit/>
            </a:bodyPr>
            <a:lstStyle/>
            <a:p>
              <a:pPr eaLnBrk="0" hangingPunct="0"/>
              <a:r>
                <a:rPr lang="nl-NL" sz="2400">
                  <a:solidFill>
                    <a:srgbClr val="000099"/>
                  </a:solidFill>
                  <a:latin typeface="Verdana" pitchFamily="34" charset="0"/>
                  <a:ea typeface="Geneva"/>
                  <a:cs typeface="Geneva"/>
                </a:rPr>
                <a:t>Knee Osteoarthritis</a:t>
              </a:r>
            </a:p>
          </p:txBody>
        </p:sp>
      </p:grpSp>
      <p:grpSp>
        <p:nvGrpSpPr>
          <p:cNvPr id="41997" name="Group 13"/>
          <p:cNvGrpSpPr>
            <a:grpSpLocks/>
          </p:cNvGrpSpPr>
          <p:nvPr/>
        </p:nvGrpSpPr>
        <p:grpSpPr bwMode="auto">
          <a:xfrm>
            <a:off x="5211763" y="1108075"/>
            <a:ext cx="3536950" cy="642938"/>
            <a:chOff x="3510" y="698"/>
            <a:chExt cx="2228" cy="405"/>
          </a:xfrm>
        </p:grpSpPr>
        <p:sp>
          <p:nvSpPr>
            <p:cNvPr id="20495" name="PIJL-RECHTS 11"/>
            <p:cNvSpPr>
              <a:spLocks noChangeArrowheads="1"/>
            </p:cNvSpPr>
            <p:nvPr/>
          </p:nvSpPr>
          <p:spPr bwMode="auto">
            <a:xfrm rot="10800000">
              <a:off x="3510" y="698"/>
              <a:ext cx="360" cy="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99"/>
            </a:solidFill>
            <a:ln w="9525" algn="ctr">
              <a:solidFill>
                <a:srgbClr val="000099"/>
              </a:solidFill>
              <a:round/>
              <a:headEnd/>
              <a:tailEnd/>
            </a:ln>
          </p:spPr>
          <p:txBody>
            <a:bodyPr rot="10800000" lIns="46800" rIns="46800" anchor="b"/>
            <a:lstStyle/>
            <a:p>
              <a:pPr eaLnBrk="0" hangingPunct="0"/>
              <a:endParaRPr lang="nl-NL" sz="3000">
                <a:latin typeface="Verdana" pitchFamily="34" charset="0"/>
                <a:ea typeface="Geneva"/>
                <a:cs typeface="Geneva"/>
              </a:endParaRPr>
            </a:p>
          </p:txBody>
        </p:sp>
        <p:sp>
          <p:nvSpPr>
            <p:cNvPr id="20496" name="Text Box 18"/>
            <p:cNvSpPr txBox="1">
              <a:spLocks noChangeArrowheads="1"/>
            </p:cNvSpPr>
            <p:nvPr/>
          </p:nvSpPr>
          <p:spPr bwMode="auto">
            <a:xfrm>
              <a:off x="3924" y="754"/>
              <a:ext cx="181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6800" rIns="46800" anchor="b">
              <a:spAutoFit/>
            </a:bodyPr>
            <a:lstStyle/>
            <a:p>
              <a:pPr eaLnBrk="0" hangingPunct="0"/>
              <a:r>
                <a:rPr lang="nl-NL" sz="2400">
                  <a:solidFill>
                    <a:srgbClr val="000099"/>
                  </a:solidFill>
                  <a:latin typeface="Verdana" pitchFamily="34" charset="0"/>
                  <a:ea typeface="Geneva"/>
                  <a:cs typeface="Geneva"/>
                </a:rPr>
                <a:t>Exposure?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339975" y="1989138"/>
            <a:ext cx="3852863" cy="3095625"/>
            <a:chOff x="3333" y="1525"/>
            <a:chExt cx="2427" cy="1950"/>
          </a:xfrm>
        </p:grpSpPr>
        <p:sp>
          <p:nvSpPr>
            <p:cNvPr id="20493" name="Rectangle 21"/>
            <p:cNvSpPr>
              <a:spLocks noChangeArrowheads="1"/>
            </p:cNvSpPr>
            <p:nvPr/>
          </p:nvSpPr>
          <p:spPr bwMode="auto">
            <a:xfrm>
              <a:off x="3333" y="1525"/>
              <a:ext cx="2427" cy="19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 lIns="46800" rIns="46800" anchor="ctr"/>
            <a:lstStyle/>
            <a:p>
              <a:pPr eaLnBrk="0" hangingPunct="0"/>
              <a:endParaRPr lang="nl-NL" sz="3000">
                <a:latin typeface="Verdana" pitchFamily="34" charset="0"/>
                <a:ea typeface="Geneva"/>
                <a:cs typeface="Geneva"/>
              </a:endParaRPr>
            </a:p>
          </p:txBody>
        </p:sp>
        <p:sp>
          <p:nvSpPr>
            <p:cNvPr id="20494" name="Rectangle 20"/>
            <p:cNvSpPr>
              <a:spLocks noChangeArrowheads="1"/>
            </p:cNvSpPr>
            <p:nvPr/>
          </p:nvSpPr>
          <p:spPr bwMode="auto">
            <a:xfrm>
              <a:off x="3334" y="1606"/>
              <a:ext cx="2172" cy="1804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lIns="46800" rIns="46800" anchor="ctr">
              <a:spAutoFit/>
            </a:bodyPr>
            <a:lstStyle/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Kneeling:</a:t>
              </a: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OR=2.1 (95% CI 1.4-3.3)</a:t>
              </a: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(10 yrs &amp; &gt; 80 min/day)</a:t>
              </a:r>
            </a:p>
            <a:p>
              <a:pPr eaLnBrk="0" hangingPunct="0"/>
              <a:endParaRPr lang="nl-NL" sz="2000">
                <a:solidFill>
                  <a:schemeClr val="accent2"/>
                </a:solidFill>
                <a:latin typeface="Verdana" pitchFamily="34" charset="0"/>
                <a:ea typeface="Geneva"/>
                <a:cs typeface="Geneva"/>
              </a:endParaRP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OR=3.4 (95% CI 1.3-9.1)</a:t>
              </a: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(&gt;30 min/day)</a:t>
              </a:r>
            </a:p>
            <a:p>
              <a:pPr eaLnBrk="0" hangingPunct="0"/>
              <a:endParaRPr lang="nl-NL" sz="2000">
                <a:solidFill>
                  <a:schemeClr val="accent2"/>
                </a:solidFill>
                <a:latin typeface="Verdana" pitchFamily="34" charset="0"/>
                <a:ea typeface="Geneva"/>
                <a:cs typeface="Geneva"/>
              </a:endParaRP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OR=1.8 (95% CI 1.2-2.6)</a:t>
              </a:r>
            </a:p>
            <a:p>
              <a:pPr eaLnBrk="0" hangingPunct="0"/>
              <a:r>
                <a:rPr lang="nl-NL" sz="2000">
                  <a:solidFill>
                    <a:schemeClr val="accent2"/>
                  </a:solidFill>
                  <a:latin typeface="Verdana" pitchFamily="34" charset="0"/>
                  <a:ea typeface="Geneva"/>
                  <a:cs typeface="Geneva"/>
                </a:rPr>
                <a:t>(1 year &amp; ≥ 60 min/day)</a:t>
              </a:r>
            </a:p>
          </p:txBody>
        </p:sp>
      </p:grp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4925" y="5661025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>
                <a:ea typeface="Geneva"/>
                <a:cs typeface="Geneva"/>
              </a:rPr>
              <a:t>Han-De Groot et al.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785225" cy="1790700"/>
          </a:xfrm>
        </p:spPr>
        <p:txBody>
          <a:bodyPr/>
          <a:lstStyle/>
          <a:p>
            <a:pPr eaLnBrk="1" hangingPunct="1"/>
            <a:r>
              <a:rPr lang="nl-NL" sz="2800" smtClean="0">
                <a:latin typeface="Verdana" pitchFamily="34" charset="0"/>
              </a:rPr>
              <a:t>Case: </a:t>
            </a:r>
            <a:br>
              <a:rPr lang="nl-NL" sz="2800" smtClean="0">
                <a:latin typeface="Verdana" pitchFamily="34" charset="0"/>
              </a:rPr>
            </a:br>
            <a:r>
              <a:rPr lang="nl-NL" sz="2800" smtClean="0">
                <a:latin typeface="Verdana" pitchFamily="34" charset="0"/>
              </a:rPr>
              <a:t>Cindy (32 years) and non-specific low back pain</a:t>
            </a:r>
            <a:r>
              <a:rPr lang="nl-NL" sz="3600" smtClean="0">
                <a:latin typeface="Verdana" pitchFamily="34" charset="0"/>
              </a:rPr>
              <a:t/>
            </a:r>
            <a:br>
              <a:rPr lang="nl-NL" sz="3600" smtClean="0">
                <a:latin typeface="Verdana" pitchFamily="34" charset="0"/>
              </a:rPr>
            </a:br>
            <a:endParaRPr lang="nl-NL" sz="3600" smtClean="0">
              <a:latin typeface="Verdana" pitchFamily="34" charset="0"/>
            </a:endParaRPr>
          </a:p>
        </p:txBody>
      </p:sp>
      <p:pic>
        <p:nvPicPr>
          <p:cNvPr id="21506" name="Picture 7" descr="personeelarbeid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2565400"/>
            <a:ext cx="2592387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AutoShape 11"/>
          <p:cNvSpPr>
            <a:spLocks noChangeArrowheads="1"/>
          </p:cNvSpPr>
          <p:nvPr/>
        </p:nvSpPr>
        <p:spPr bwMode="auto">
          <a:xfrm>
            <a:off x="4643438" y="1628775"/>
            <a:ext cx="3744912" cy="3744913"/>
          </a:xfrm>
          <a:prstGeom prst="wedgeEllipseCallout">
            <a:avLst>
              <a:gd name="adj1" fmla="val -80477"/>
              <a:gd name="adj2" fmla="val 2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nl-NL" sz="2400">
              <a:ea typeface="Geneva"/>
              <a:cs typeface="Geneva"/>
            </a:endParaRPr>
          </a:p>
        </p:txBody>
      </p:sp>
      <p:sp>
        <p:nvSpPr>
          <p:cNvPr id="21508" name="Text Box 12"/>
          <p:cNvSpPr txBox="1">
            <a:spLocks noChangeArrowheads="1"/>
          </p:cNvSpPr>
          <p:nvPr/>
        </p:nvSpPr>
        <p:spPr bwMode="auto">
          <a:xfrm>
            <a:off x="5292725" y="2133600"/>
            <a:ext cx="31559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3600">
                <a:ea typeface="Geneva"/>
                <a:cs typeface="Geneva"/>
              </a:rPr>
              <a:t>Doc, </a:t>
            </a:r>
          </a:p>
          <a:p>
            <a:pPr eaLnBrk="0" hangingPunct="0"/>
            <a:r>
              <a:rPr lang="nl-NL" sz="3600">
                <a:ea typeface="Geneva"/>
                <a:cs typeface="Geneva"/>
              </a:rPr>
              <a:t>Are my back complaints aggrevated by my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000" b="1" smtClean="0"/>
              <a:t>Remember </a:t>
            </a:r>
            <a:r>
              <a:rPr lang="nl-NL" b="1" smtClean="0"/>
              <a:t>WARP</a:t>
            </a:r>
            <a:endParaRPr lang="en-US" sz="200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600" b="1" dirty="0" smtClean="0"/>
              <a:t>W</a:t>
            </a:r>
            <a:r>
              <a:rPr lang="en-GB" sz="3600" dirty="0" smtClean="0"/>
              <a:t>ork</a:t>
            </a:r>
            <a:r>
              <a:rPr lang="en-GB" sz="3600" dirty="0"/>
              <a:t>: could the work of the patient be (part of) the cause or the aggravation of his/her complaint / disease? (Effect of work on health)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/>
              <a:t> </a:t>
            </a:r>
            <a:endParaRPr lang="en-US" sz="36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600" b="1" dirty="0"/>
              <a:t>A</a:t>
            </a:r>
            <a:r>
              <a:rPr lang="en-GB" sz="3600" dirty="0"/>
              <a:t>ctivities: could the complaint / disease of the patient have consequences for his/her activities and participation in work </a:t>
            </a:r>
            <a:r>
              <a:rPr lang="en-GB" sz="3600" dirty="0" smtClean="0"/>
              <a:t>(</a:t>
            </a:r>
            <a:r>
              <a:rPr lang="en-GB" sz="3600" dirty="0"/>
              <a:t>Fitness for work)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/>
              <a:t> </a:t>
            </a:r>
            <a:endParaRPr lang="en-US" sz="36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600" b="1" dirty="0"/>
              <a:t>R</a:t>
            </a:r>
            <a:r>
              <a:rPr lang="en-GB" sz="3600" dirty="0"/>
              <a:t>eferral: should / can I refer my patient to an occupational physician or another </a:t>
            </a:r>
            <a:r>
              <a:rPr lang="en-GB" sz="3600" dirty="0" smtClean="0"/>
              <a:t>specialist</a:t>
            </a:r>
            <a:r>
              <a:rPr lang="en-US" sz="3600" dirty="0" smtClean="0"/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/>
              <a:t> </a:t>
            </a:r>
            <a:endParaRPr lang="en-US" sz="36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600" b="1" dirty="0"/>
              <a:t>P</a:t>
            </a:r>
            <a:r>
              <a:rPr lang="en-GB" sz="3600" dirty="0"/>
              <a:t>revention: Can I do something to prevent the (return of the) complaint / disease?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pPr eaLnBrk="1" hangingPunct="1"/>
            <a:r>
              <a:rPr lang="nl-NL" smtClean="0"/>
              <a:t>Occupational history taking</a:t>
            </a:r>
          </a:p>
        </p:txBody>
      </p:sp>
      <p:pic>
        <p:nvPicPr>
          <p:cNvPr id="23554" name="Picture 4" descr="personeelarbeid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781300"/>
            <a:ext cx="1944687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2987675" y="981075"/>
            <a:ext cx="5616575" cy="4752975"/>
          </a:xfrm>
          <a:prstGeom prst="wedgeEllipseCallout">
            <a:avLst>
              <a:gd name="adj1" fmla="val -72356"/>
              <a:gd name="adj2" fmla="val 32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nl-NL" sz="2400">
              <a:ea typeface="Geneva"/>
              <a:cs typeface="Geneva"/>
            </a:endParaRP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3779838" y="1412875"/>
            <a:ext cx="46799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2800">
                <a:ea typeface="Geneva"/>
                <a:cs typeface="Geneva"/>
              </a:rPr>
              <a:t>Driver of packed goods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60-80 adresses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150-220 number packages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&lt;1 – 40 kg packages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120-180 km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Driving 8 hrs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Manual loading 1 hr</a:t>
            </a:r>
          </a:p>
          <a:p>
            <a:pPr eaLnBrk="0" hangingPunct="0">
              <a:buFontTx/>
              <a:buChar char="•"/>
            </a:pPr>
            <a:r>
              <a:rPr lang="nl-NL" sz="2800">
                <a:ea typeface="Geneva"/>
                <a:cs typeface="Geneva"/>
              </a:rPr>
              <a:t> Manual unloading 0.5 hr</a:t>
            </a:r>
          </a:p>
          <a:p>
            <a:pPr eaLnBrk="0" hangingPunct="0"/>
            <a:endParaRPr lang="nl-NL" sz="2800">
              <a:ea typeface="Geneva"/>
              <a:cs typeface="Gene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5"/>
          <p:cNvSpPr>
            <a:spLocks noChangeArrowheads="1"/>
          </p:cNvSpPr>
          <p:nvPr/>
        </p:nvSpPr>
        <p:spPr bwMode="auto">
          <a:xfrm>
            <a:off x="1116013" y="1916113"/>
            <a:ext cx="1944687" cy="1511300"/>
          </a:xfrm>
          <a:prstGeom prst="cloudCallout">
            <a:avLst>
              <a:gd name="adj1" fmla="val -95306"/>
              <a:gd name="adj2" fmla="val 29726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nl-NL" sz="2400">
                <a:ea typeface="Geneva"/>
                <a:cs typeface="Geneva"/>
              </a:rPr>
              <a:t>Zzz…</a:t>
            </a:r>
          </a:p>
        </p:txBody>
      </p:sp>
      <p:sp>
        <p:nvSpPr>
          <p:cNvPr id="24578" name="AutoShape 11"/>
          <p:cNvSpPr>
            <a:spLocks noChangeArrowheads="1"/>
          </p:cNvSpPr>
          <p:nvPr/>
        </p:nvSpPr>
        <p:spPr bwMode="auto">
          <a:xfrm>
            <a:off x="3276600" y="2781300"/>
            <a:ext cx="1944688" cy="1511300"/>
          </a:xfrm>
          <a:prstGeom prst="cloudCallout">
            <a:avLst>
              <a:gd name="adj1" fmla="val -195306"/>
              <a:gd name="adj2" fmla="val 25430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nl-NL" sz="2400">
              <a:ea typeface="Geneva"/>
              <a:cs typeface="Geneva"/>
            </a:endParaRPr>
          </a:p>
          <a:p>
            <a:pPr algn="ctr" eaLnBrk="0" hangingPunct="0"/>
            <a:r>
              <a:rPr lang="nl-NL" sz="2400">
                <a:ea typeface="Geneva"/>
                <a:cs typeface="Geneva"/>
              </a:rPr>
              <a:t>Not me</a:t>
            </a:r>
          </a:p>
        </p:txBody>
      </p:sp>
      <p:sp>
        <p:nvSpPr>
          <p:cNvPr id="24579" name="AutoShape 12"/>
          <p:cNvSpPr>
            <a:spLocks noChangeArrowheads="1"/>
          </p:cNvSpPr>
          <p:nvPr/>
        </p:nvSpPr>
        <p:spPr bwMode="auto">
          <a:xfrm>
            <a:off x="2843213" y="1268413"/>
            <a:ext cx="3240087" cy="1798637"/>
          </a:xfrm>
          <a:prstGeom prst="cloudCallout">
            <a:avLst>
              <a:gd name="adj1" fmla="val -123838"/>
              <a:gd name="adj2" fmla="val 28980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nl-NL" sz="2400">
              <a:ea typeface="Geneva"/>
              <a:cs typeface="Geneva"/>
            </a:endParaRPr>
          </a:p>
          <a:p>
            <a:pPr algn="ctr" eaLnBrk="0" hangingPunct="0"/>
            <a:r>
              <a:rPr lang="nl-NL" sz="2400">
                <a:ea typeface="Geneva"/>
                <a:cs typeface="Geneva"/>
              </a:rPr>
              <a:t>Easy</a:t>
            </a:r>
          </a:p>
        </p:txBody>
      </p:sp>
      <p:sp>
        <p:nvSpPr>
          <p:cNvPr id="24580" name="AutoShape 13"/>
          <p:cNvSpPr>
            <a:spLocks noChangeArrowheads="1"/>
          </p:cNvSpPr>
          <p:nvPr/>
        </p:nvSpPr>
        <p:spPr bwMode="auto">
          <a:xfrm>
            <a:off x="1403350" y="3500438"/>
            <a:ext cx="1944688" cy="1511300"/>
          </a:xfrm>
          <a:prstGeom prst="cloudCallout">
            <a:avLst>
              <a:gd name="adj1" fmla="val -98981"/>
              <a:gd name="adj2" fmla="val 20672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nl-NL"/>
          </a:p>
          <a:p>
            <a:pPr algn="ctr" eaLnBrk="0" hangingPunct="0"/>
            <a:r>
              <a:rPr lang="nl-NL" sz="2400"/>
              <a:t>Sure why not</a:t>
            </a:r>
          </a:p>
        </p:txBody>
      </p:sp>
      <p:sp>
        <p:nvSpPr>
          <p:cNvPr id="24581" name="AutoShape 14"/>
          <p:cNvSpPr>
            <a:spLocks noChangeArrowheads="1"/>
          </p:cNvSpPr>
          <p:nvPr/>
        </p:nvSpPr>
        <p:spPr bwMode="auto">
          <a:xfrm>
            <a:off x="5076825" y="2420938"/>
            <a:ext cx="3240088" cy="1798637"/>
          </a:xfrm>
          <a:prstGeom prst="cloudCallout">
            <a:avLst>
              <a:gd name="adj1" fmla="val -221681"/>
              <a:gd name="adj2" fmla="val 20172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nl-NL" sz="2400">
              <a:ea typeface="Geneva"/>
              <a:cs typeface="Geneva"/>
            </a:endParaRPr>
          </a:p>
          <a:p>
            <a:pPr algn="ctr" eaLnBrk="0" hangingPunct="0"/>
            <a:r>
              <a:rPr lang="nl-NL" sz="2400">
                <a:ea typeface="Geneva"/>
                <a:cs typeface="Geneva"/>
              </a:rPr>
              <a:t>Good questions…</a:t>
            </a:r>
          </a:p>
        </p:txBody>
      </p:sp>
      <p:sp>
        <p:nvSpPr>
          <p:cNvPr id="24582" name="AutoShape 16"/>
          <p:cNvSpPr>
            <a:spLocks noChangeArrowheads="1"/>
          </p:cNvSpPr>
          <p:nvPr/>
        </p:nvSpPr>
        <p:spPr bwMode="auto">
          <a:xfrm>
            <a:off x="5580063" y="4581525"/>
            <a:ext cx="1368425" cy="825500"/>
          </a:xfrm>
          <a:prstGeom prst="cloudCallout">
            <a:avLst>
              <a:gd name="adj1" fmla="val -56380"/>
              <a:gd name="adj2" fmla="val 1607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nl-NL" sz="1600">
                <a:solidFill>
                  <a:srgbClr val="FFFF66"/>
                </a:solidFill>
                <a:ea typeface="Geneva"/>
                <a:cs typeface="Geneva"/>
              </a:rPr>
              <a:t>Vigilate et orate!</a:t>
            </a:r>
          </a:p>
        </p:txBody>
      </p:sp>
      <p:sp>
        <p:nvSpPr>
          <p:cNvPr id="24583" name="AutoShape 17"/>
          <p:cNvSpPr>
            <a:spLocks noChangeArrowheads="1"/>
          </p:cNvSpPr>
          <p:nvPr/>
        </p:nvSpPr>
        <p:spPr bwMode="auto">
          <a:xfrm>
            <a:off x="3132138" y="5661025"/>
            <a:ext cx="431800" cy="322263"/>
          </a:xfrm>
          <a:prstGeom prst="cloudCallout">
            <a:avLst>
              <a:gd name="adj1" fmla="val -128676"/>
              <a:gd name="adj2" fmla="val 154926"/>
            </a:avLst>
          </a:prstGeom>
          <a:solidFill>
            <a:srgbClr val="A3FBA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nl-NL" sz="1600">
              <a:ea typeface="Geneva"/>
              <a:cs typeface="Geneva"/>
            </a:endParaRPr>
          </a:p>
        </p:txBody>
      </p:sp>
      <p:sp>
        <p:nvSpPr>
          <p:cNvPr id="24584" name="Rectangle 2"/>
          <p:cNvSpPr>
            <a:spLocks noChangeArrowheads="1"/>
          </p:cNvSpPr>
          <p:nvPr/>
        </p:nvSpPr>
        <p:spPr bwMode="auto">
          <a:xfrm>
            <a:off x="684213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NL" sz="3200">
                <a:latin typeface="Calibri" pitchFamily="34" charset="0"/>
              </a:rPr>
              <a:t>Low back pain of Cindy: workrelated?</a:t>
            </a:r>
            <a:br>
              <a:rPr lang="nl-NL" sz="3200">
                <a:latin typeface="Calibri" pitchFamily="34" charset="0"/>
              </a:rPr>
            </a:br>
            <a:r>
              <a:rPr lang="nl-NL" sz="3200">
                <a:latin typeface="Calibri" pitchFamily="34" charset="0"/>
              </a:rPr>
              <a:t>A penny for your thoughts</a:t>
            </a:r>
            <a:r>
              <a:rPr lang="nl-NL" sz="4400">
                <a:latin typeface="Calibri" pitchFamily="34" charset="0"/>
              </a:rPr>
              <a:t> </a:t>
            </a:r>
          </a:p>
        </p:txBody>
      </p:sp>
      <p:pic>
        <p:nvPicPr>
          <p:cNvPr id="24585" name="Picture 4" descr="personeelarbeid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4365625"/>
            <a:ext cx="1944687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3119</TotalTime>
  <Words>562</Words>
  <Application>Microsoft Office PowerPoint</Application>
  <PresentationFormat>Diavoorstelling (4:3)</PresentationFormat>
  <Paragraphs>135</Paragraphs>
  <Slides>14</Slides>
  <Notes>2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6" baseType="lpstr">
      <vt:lpstr>Office-thema</vt:lpstr>
      <vt:lpstr>Document</vt:lpstr>
      <vt:lpstr>Physical demands and Ergonomics </vt:lpstr>
      <vt:lpstr> In Europe, over 40 million workers are affected by musculoskeletal disorders (MSDs) attributable to their work </vt:lpstr>
      <vt:lpstr>Simple cause effect model for workrelated MSDs</vt:lpstr>
      <vt:lpstr>Dia 4</vt:lpstr>
      <vt:lpstr>Simple cause effect model for workrelated MSDs</vt:lpstr>
      <vt:lpstr>Case:  Cindy (32 years) and non-specific low back pain </vt:lpstr>
      <vt:lpstr>Remember WARP</vt:lpstr>
      <vt:lpstr>Occupational history taking</vt:lpstr>
      <vt:lpstr>Dia 9</vt:lpstr>
      <vt:lpstr>Work related risk factors</vt:lpstr>
      <vt:lpstr>Dia 11</vt:lpstr>
      <vt:lpstr>Step 3: Work-relatedness</vt:lpstr>
      <vt:lpstr>Cindy: Stay active!</vt:lpstr>
      <vt:lpstr>Workplace : use of rolling floor</vt:lpstr>
    </vt:vector>
  </TitlesOfParts>
  <Company>UGent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health</dc:title>
  <dc:creator>michverh</dc:creator>
  <cp:lastModifiedBy>Rita</cp:lastModifiedBy>
  <cp:revision>198</cp:revision>
  <cp:lastPrinted>2011-06-17T09:39:29Z</cp:lastPrinted>
  <dcterms:created xsi:type="dcterms:W3CDTF">2011-05-18T09:22:24Z</dcterms:created>
  <dcterms:modified xsi:type="dcterms:W3CDTF">2012-11-21T09:43:54Z</dcterms:modified>
</cp:coreProperties>
</file>